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451" r:id="rId2"/>
    <p:sldId id="257" r:id="rId3"/>
    <p:sldId id="318" r:id="rId4"/>
    <p:sldId id="393" r:id="rId5"/>
    <p:sldId id="435" r:id="rId6"/>
    <p:sldId id="439" r:id="rId7"/>
    <p:sldId id="453" r:id="rId8"/>
    <p:sldId id="454" r:id="rId9"/>
    <p:sldId id="455" r:id="rId10"/>
    <p:sldId id="320" r:id="rId11"/>
    <p:sldId id="394" r:id="rId12"/>
    <p:sldId id="399" r:id="rId13"/>
    <p:sldId id="341" r:id="rId14"/>
    <p:sldId id="396" r:id="rId15"/>
    <p:sldId id="397" r:id="rId16"/>
    <p:sldId id="400" r:id="rId17"/>
    <p:sldId id="436" r:id="rId18"/>
    <p:sldId id="440" r:id="rId19"/>
    <p:sldId id="292" r:id="rId20"/>
    <p:sldId id="293" r:id="rId21"/>
    <p:sldId id="294" r:id="rId22"/>
    <p:sldId id="334" r:id="rId23"/>
    <p:sldId id="295" r:id="rId24"/>
    <p:sldId id="298" r:id="rId25"/>
    <p:sldId id="299" r:id="rId26"/>
    <p:sldId id="296" r:id="rId27"/>
    <p:sldId id="401" r:id="rId28"/>
    <p:sldId id="297" r:id="rId29"/>
    <p:sldId id="326" r:id="rId30"/>
    <p:sldId id="323" r:id="rId31"/>
    <p:sldId id="324" r:id="rId32"/>
    <p:sldId id="325" r:id="rId33"/>
    <p:sldId id="369" r:id="rId34"/>
    <p:sldId id="327" r:id="rId35"/>
    <p:sldId id="328" r:id="rId36"/>
    <p:sldId id="452" r:id="rId37"/>
    <p:sldId id="342" r:id="rId38"/>
    <p:sldId id="347" r:id="rId39"/>
    <p:sldId id="349" r:id="rId40"/>
    <p:sldId id="343" r:id="rId41"/>
    <p:sldId id="331" r:id="rId42"/>
    <p:sldId id="277" r:id="rId43"/>
    <p:sldId id="348" r:id="rId44"/>
    <p:sldId id="344" r:id="rId45"/>
    <p:sldId id="300" r:id="rId46"/>
    <p:sldId id="305" r:id="rId47"/>
    <p:sldId id="302" r:id="rId48"/>
    <p:sldId id="332" r:id="rId49"/>
    <p:sldId id="333" r:id="rId50"/>
    <p:sldId id="402" r:id="rId51"/>
    <p:sldId id="404" r:id="rId52"/>
    <p:sldId id="449" r:id="rId53"/>
    <p:sldId id="403" r:id="rId54"/>
    <p:sldId id="429" r:id="rId55"/>
    <p:sldId id="441" r:id="rId56"/>
    <p:sldId id="405" r:id="rId57"/>
    <p:sldId id="442" r:id="rId58"/>
    <p:sldId id="443" r:id="rId59"/>
    <p:sldId id="351" r:id="rId60"/>
    <p:sldId id="437" r:id="rId61"/>
    <p:sldId id="438" r:id="rId62"/>
    <p:sldId id="336" r:id="rId63"/>
    <p:sldId id="352" r:id="rId64"/>
    <p:sldId id="353" r:id="rId65"/>
    <p:sldId id="354" r:id="rId66"/>
    <p:sldId id="304" r:id="rId67"/>
    <p:sldId id="306" r:id="rId68"/>
    <p:sldId id="307" r:id="rId69"/>
    <p:sldId id="416" r:id="rId70"/>
    <p:sldId id="387" r:id="rId71"/>
    <p:sldId id="337" r:id="rId72"/>
    <p:sldId id="419" r:id="rId73"/>
    <p:sldId id="381" r:id="rId74"/>
    <p:sldId id="389" r:id="rId75"/>
    <p:sldId id="338" r:id="rId76"/>
    <p:sldId id="384" r:id="rId77"/>
    <p:sldId id="382" r:id="rId78"/>
    <p:sldId id="418" r:id="rId79"/>
    <p:sldId id="385" r:id="rId80"/>
    <p:sldId id="359" r:id="rId81"/>
    <p:sldId id="386" r:id="rId82"/>
    <p:sldId id="383" r:id="rId83"/>
    <p:sldId id="388" r:id="rId84"/>
    <p:sldId id="433" r:id="rId85"/>
    <p:sldId id="420" r:id="rId86"/>
    <p:sldId id="421" r:id="rId87"/>
    <p:sldId id="424" r:id="rId88"/>
    <p:sldId id="422" r:id="rId89"/>
    <p:sldId id="423" r:id="rId90"/>
    <p:sldId id="425" r:id="rId91"/>
    <p:sldId id="426" r:id="rId92"/>
    <p:sldId id="444" r:id="rId93"/>
    <p:sldId id="445" r:id="rId94"/>
    <p:sldId id="450" r:id="rId95"/>
    <p:sldId id="427" r:id="rId96"/>
    <p:sldId id="371" r:id="rId97"/>
    <p:sldId id="417" r:id="rId98"/>
    <p:sldId id="370" r:id="rId99"/>
    <p:sldId id="434" r:id="rId100"/>
    <p:sldId id="310" r:id="rId101"/>
    <p:sldId id="364" r:id="rId102"/>
    <p:sldId id="376" r:id="rId103"/>
    <p:sldId id="377" r:id="rId104"/>
    <p:sldId id="378" r:id="rId105"/>
    <p:sldId id="379" r:id="rId106"/>
    <p:sldId id="375" r:id="rId107"/>
    <p:sldId id="372" r:id="rId108"/>
    <p:sldId id="373" r:id="rId109"/>
    <p:sldId id="374" r:id="rId11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40" d="100"/>
          <a:sy n="140" d="100"/>
        </p:scale>
        <p:origin x="200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5/7/19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5/7/19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27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49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63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82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5/7/19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5/7/19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nomedct.html#implicit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://snomed.info/sct?fhir_vs%3Disa/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9-05%20Tutorials/FHIR%20Terminology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baseR4/Condition?code=http%3A%2F%2Fsnomed.info%2Fsct%7C38341003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baseR4/AllergyIntolerance?code=%7Callergy4387" TargetMode="External"/><Relationship Id="rId2" Type="http://schemas.openxmlformats.org/officeDocument/2006/relationships/hyperlink" Target="http://fhirtest.uhn.ca/baseDstu3/AllergyIntolerance?code=http%3A%2F%2Fsnomed.info%2Fsct%7C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base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lookup?system=http://snomed.info/sct&amp;code=233604007" TargetMode="External"/><Relationship Id="rId2" Type="http://schemas.openxmlformats.org/officeDocument/2006/relationships/hyperlink" Target="http://fhirtest.uhn.ca/baseDstu3/CodeSystem/$lookup?system=http://snomed.info/sct&amp;code=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CodeSystem/$lookup?system=http://snomed.info/sct&amp;code=233604007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A=235856003&amp;codeB=3738000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terminology.hl7.org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terminology.hl7.org/ValueSet/v3-AddressUse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home?serverId=home_r4&amp;pretty=true" TargetMode="External"/><Relationship Id="rId4" Type="http://schemas.openxmlformats.org/officeDocument/2006/relationships/hyperlink" Target="http://fhirtest.uhn.ca/home?serverId=home_21&amp;pretty=true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healthintersections.com.au/FhirServ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HL7 FHIR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BE469-48B2-1F4D-B6F9-7D023D5EC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Hausam MD</a:t>
            </a:r>
          </a:p>
          <a:p>
            <a:r>
              <a:rPr lang="en-US" dirty="0"/>
              <a:t>HL7 Working Group Meeting </a:t>
            </a:r>
          </a:p>
          <a:p>
            <a:r>
              <a:rPr lang="en-US" dirty="0"/>
              <a:t>Montreal, Quebec, Canada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2019-05-08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100" dirty="0"/>
              <a:t>If you would like to be notified and receive updates to the presentation, send me your 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7559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291B63-ACC7-FE46-9B00-2FA75863DC78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101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8119865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$find-matches</a:t>
            </a:r>
          </a:p>
          <a:p>
            <a:r>
              <a:rPr lang="en-US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200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 dirty="0"/>
              <a:t>Example - SNOMED CT has common sets of implicit value sets defined: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http://hl7.org/fhir/snomedct.html#implicit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0073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5456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8390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$find-matches</a:t>
            </a:r>
            <a:br>
              <a:rPr lang="en-CA" dirty="0"/>
            </a:br>
            <a:r>
              <a:rPr lang="en-CA" dirty="0"/>
              <a:t>(formerly $compose)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set of properties (and text), return one or more possible matching codes</a:t>
            </a:r>
          </a:p>
          <a:p>
            <a:r>
              <a:rPr lang="en-US" dirty="0"/>
              <a:t>This operation takes a set of properties, and examines the code system looking for codes in the code system that match a set of known properties.</a:t>
            </a:r>
            <a:endParaRPr lang="en-CA" dirty="0"/>
          </a:p>
          <a:p>
            <a:r>
              <a:rPr lang="en-CA" dirty="0"/>
              <a:t>Example use:</a:t>
            </a:r>
          </a:p>
          <a:p>
            <a:pPr lvl="1"/>
            <a:r>
              <a:rPr lang="en-CA" dirty="0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5617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5036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2073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For every new code encountered by the client in a context:</a:t>
            </a:r>
          </a:p>
          <a:p>
            <a:r>
              <a:rPr lang="en-AU" dirty="0"/>
              <a:t>Ask the server what relationships exist with codes already in that context</a:t>
            </a:r>
          </a:p>
          <a:p>
            <a:r>
              <a:rPr lang="en-AU" dirty="0"/>
              <a:t>Put them all in a ‘closure’ table</a:t>
            </a:r>
          </a:p>
          <a:p>
            <a:pPr lvl="1"/>
            <a:r>
              <a:rPr lang="en-AU" dirty="0"/>
              <a:t>Concept table (key : system : code : display)</a:t>
            </a:r>
          </a:p>
          <a:p>
            <a:pPr lvl="1"/>
            <a:r>
              <a:rPr lang="en-AU" dirty="0"/>
              <a:t>Closure table (</a:t>
            </a:r>
            <a:r>
              <a:rPr lang="en-AU" dirty="0" err="1"/>
              <a:t>keySource</a:t>
            </a:r>
            <a:r>
              <a:rPr lang="en-AU" dirty="0"/>
              <a:t>, </a:t>
            </a:r>
            <a:r>
              <a:rPr lang="en-AU" dirty="0" err="1"/>
              <a:t>keyDest</a:t>
            </a:r>
            <a:r>
              <a:rPr lang="en-AU" dirty="0"/>
              <a:t>)</a:t>
            </a:r>
          </a:p>
          <a:p>
            <a:r>
              <a:rPr lang="en-AU" dirty="0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390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760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https://github.com/FHIR/documents/blob/master/presentations/2019-05%20Tutorials/FHIR%20Terminology.pptx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57961C-FCA0-5746-BE34-3DC833089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5DBDF8-4843-2342-B404-5338E90E07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EF00B21-B361-A348-93E9-AD0602682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B2E86B5-FCB7-1843-A5A1-8F1A543C58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6FCB49-4120-3F42-8D12-A52975358D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URL vs. 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/>
              <a:t>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4493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dirty="0"/>
              <a:t>Codes vs. Identifiers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C5720-08F5-F241-A959-BC2D74839FA4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37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  <a:p>
            <a:pPr lvl="1"/>
            <a:r>
              <a:rPr lang="en-CA" dirty="0"/>
              <a:t>Technical (e.g. developer, architect)</a:t>
            </a:r>
          </a:p>
          <a:p>
            <a:pPr lvl="1"/>
            <a:r>
              <a:rPr lang="en-CA" dirty="0"/>
              <a:t>Clinical (e.g. physician, nurse, pharmacist)</a:t>
            </a:r>
          </a:p>
          <a:p>
            <a:pPr lvl="1"/>
            <a:r>
              <a:rPr lang="en-CA" dirty="0"/>
              <a:t>Non-technical (e.g. manager, CEO)</a:t>
            </a:r>
          </a:p>
          <a:p>
            <a:r>
              <a:rPr lang="en-US" dirty="0"/>
              <a:t>Familiar With Terminologies?</a:t>
            </a:r>
          </a:p>
          <a:p>
            <a:pPr lvl="1"/>
            <a:r>
              <a:rPr lang="en-US" dirty="0"/>
              <a:t>SNOMED CT, LOINC, ICD, etc.</a:t>
            </a:r>
          </a:p>
          <a:p>
            <a:r>
              <a:rPr lang="en-US" dirty="0"/>
              <a:t>Familiar with FHIR?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539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B43343-8C13-9A43-AE82-C4B9645FE88E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42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656888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F813D6-9CC8-C64D-A68A-6EB40F56F1F7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46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8" y="1221601"/>
            <a:ext cx="4266474" cy="36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 with Other Information Model Standards?</a:t>
            </a:r>
          </a:p>
          <a:p>
            <a:pPr lvl="1"/>
            <a:r>
              <a:rPr lang="en-US" dirty="0"/>
              <a:t>V2, V3, CDA, </a:t>
            </a:r>
            <a:r>
              <a:rPr lang="en-US" dirty="0" err="1"/>
              <a:t>OpenEHR</a:t>
            </a:r>
            <a:r>
              <a:rPr lang="en-US" dirty="0"/>
              <a:t>, etc.</a:t>
            </a:r>
            <a:endParaRPr lang="en-CA" dirty="0"/>
          </a:p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2773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0E9C50-A1A6-EE40-95FB-EC63606CADC6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50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 (</a:t>
            </a:r>
            <a:r>
              <a:rPr lang="en-AU" sz="2800" dirty="0">
                <a:hlinkClick r:id="" action="ppaction://noaction"/>
              </a:rPr>
              <a:t>UML</a:t>
            </a:r>
            <a:r>
              <a:rPr lang="en-AU" sz="2800" dirty="0"/>
              <a:t>)</a:t>
            </a:r>
          </a:p>
          <a:p>
            <a:r>
              <a:rPr lang="en-AU" sz="2800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8400-B893-CC40-A3B4-DFF5AEA9FDE9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53</a:t>
            </a:fld>
            <a:endParaRPr lang="en-CA" sz="75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(FMM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This resource was removed in R4!</a:t>
            </a:r>
          </a:p>
          <a:p>
            <a:pPr lvl="1"/>
            <a:r>
              <a:rPr lang="en-GB" dirty="0"/>
              <a:t>All equivalent functionality is now incorporated in the $expand operation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Allows a terminology service client to configure the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behavior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of the terminology server in regard to: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builds value set expansions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validates codes in relation to the value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414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55120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08193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CFF-EB98-2F4E-B146-328295AAA442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59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25517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would you introduce/support new terminologies?</a:t>
            </a:r>
          </a:p>
          <a:p>
            <a:r>
              <a:rPr lang="en-US" dirty="0"/>
              <a:t>How to use resources to query for VS/CS, including versioning, and how systems will use them?</a:t>
            </a:r>
          </a:p>
          <a:p>
            <a:r>
              <a:rPr lang="en-US" dirty="0"/>
              <a:t>How much does the specification (core vs. profile) specify particular terminologies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1944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br>
              <a:rPr lang="en-CA" dirty="0"/>
            </a:br>
            <a:r>
              <a:rPr lang="en-CA" dirty="0"/>
              <a:t>(SNOMED CT|</a:t>
            </a:r>
            <a:r>
              <a:rPr lang="en-US" dirty="0"/>
              <a:t>Hypertensive disorder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https://fhir.hausamconsulting.com/baseR4/Condition?code=http%3A%2F%2Fsnomed.info%2Fsct%7C38341003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  <a:br>
              <a:rPr lang="en-CA" dirty="0"/>
            </a:br>
            <a:r>
              <a:rPr lang="en-CA" dirty="0"/>
              <a:t>(LOINC </a:t>
            </a:r>
            <a:r>
              <a:rPr lang="en-US" dirty="0"/>
              <a:t>Body weight Measured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178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  <a:br>
              <a:rPr lang="en-CA" dirty="0"/>
            </a:br>
            <a:r>
              <a:rPr lang="en-CA" dirty="0"/>
              <a:t>(SNOMED CT)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http://fhir.hausamconsulting.com/baseR4/AllergyIntolerance?code=%7Callergy4387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5565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77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http://fhir.hausamconsulting.com/baseR4/Condition?code:in=http%3A%2F%2Ffhir.hausamconsulting.com%2FbaseR4%2FValueSet%2Fupper-respiratory-infection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http://fhir.hausamconsulting.com/baseR4/Condition?code:not-in=http%3A%2F%2Ffhir.hausamconsulting.com%2FbaseR4%2FValueSet%2Fupper-respiratory-infection</a:t>
            </a:r>
          </a:p>
          <a:p>
            <a:pPr lvl="3"/>
            <a:r>
              <a:rPr lang="en-GB" dirty="0"/>
              <a:t>[unable to test ‘not-in’ with current HAPI and other server implementations]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069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731021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E7A7-96F9-A946-8453-AE76A0DFD1DB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65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3076199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143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16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852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99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 (Previous)?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FHIR integrate terminology services?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FHIR validate terminology in incoming messages?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“Consumer-friendly” terms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Extensible vs. required bindings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terminologies are accessible?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341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005840"/>
            <a:ext cx="4114800" cy="3468688"/>
          </a:xfrm>
        </p:spPr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$find-matches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029200" y="1005840"/>
            <a:ext cx="4114800" cy="3468688"/>
          </a:xfrm>
        </p:spPr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4689373" y="3631990"/>
            <a:ext cx="38438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was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also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3561907" y="4093655"/>
            <a:ext cx="1127466" cy="704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1852-E3F4-9145-874D-EE02DCDAF840}"/>
              </a:ext>
            </a:extLst>
          </p:cNvPr>
          <p:cNvSpPr txBox="1"/>
          <p:nvPr/>
        </p:nvSpPr>
        <p:spPr>
          <a:xfrm>
            <a:off x="4714141" y="2842427"/>
            <a:ext cx="38438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Renamed in R4 – previously $compose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476BB-9825-6A41-BA63-0AF9B9C01858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434316" y="3165593"/>
            <a:ext cx="1279825" cy="10874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6148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</a:t>
            </a:r>
            <a:r>
              <a:rPr lang="en-CA" i="1" dirty="0" err="1"/>
              <a:t>someValueSetId</a:t>
            </a:r>
            <a:r>
              <a:rPr lang="en-CA" dirty="0"/>
              <a:t>/$expand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</a:t>
            </a:r>
            <a:r>
              <a:rPr lang="en-CA" i="1" dirty="0"/>
              <a:t>someURL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behaviour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558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3832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Extensional value set definition (enumerated list)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http://fhirtest.uhn.ca/baseDstu3/ValueSet/procedure-category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http://fhirtest.uhn.ca/baseDstu3/ValueSet/procedure-category/$expand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4534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87701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435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condition-category “problem-list-item” (</a:t>
            </a:r>
            <a:r>
              <a:rPr lang="en-US" dirty="0" err="1"/>
              <a:t>ValueSet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 (CodeSystem)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marL="685800" lvl="2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Note: It is easier to view the </a:t>
            </a:r>
            <a:r>
              <a:rPr lang="en-US" sz="1800" dirty="0" err="1">
                <a:solidFill>
                  <a:srgbClr val="C00000"/>
                </a:solidFill>
              </a:rPr>
              <a:t>Terminz</a:t>
            </a:r>
            <a:r>
              <a:rPr lang="en-US" sz="1800" dirty="0">
                <a:solidFill>
                  <a:srgbClr val="C00000"/>
                </a:solidFill>
              </a:rPr>
              <a:t> server output in Postman or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091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363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4030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8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 (Previous)?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local code to SNOMED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CDA to FHIR – differences in how terminology is used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Terminology service REST API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 to standard terminology or develop new terminology, how to publish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Which terminologies to choose – SNOMED, LOINC vs ICD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Best practices for multi-lingual terminology – same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terminology in V3 and FHIR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2489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Test whether </a:t>
            </a:r>
            <a:r>
              <a:rPr lang="en-US" dirty="0" err="1"/>
              <a:t>codeA</a:t>
            </a:r>
            <a:r>
              <a:rPr lang="en-US" dirty="0"/>
              <a:t> / </a:t>
            </a:r>
            <a:r>
              <a:rPr lang="en-US" dirty="0" err="1"/>
              <a:t>codingA</a:t>
            </a:r>
            <a:r>
              <a:rPr lang="en-US" dirty="0"/>
              <a:t> subsumes (or is subsumed by) </a:t>
            </a:r>
            <a:r>
              <a:rPr lang="en-US" dirty="0" err="1"/>
              <a:t>codeB</a:t>
            </a:r>
            <a:r>
              <a:rPr lang="en-US" dirty="0"/>
              <a:t> / </a:t>
            </a:r>
            <a:r>
              <a:rPr lang="en-US" dirty="0" err="1"/>
              <a:t>codingB</a:t>
            </a:r>
            <a:endParaRPr lang="en-US" dirty="0"/>
          </a:p>
          <a:p>
            <a:pPr lvl="1"/>
            <a:r>
              <a:rPr lang="en-US" dirty="0"/>
              <a:t>Based on the semantics of </a:t>
            </a:r>
            <a:r>
              <a:rPr lang="en-US" dirty="0" err="1"/>
              <a:t>subsumption</a:t>
            </a:r>
            <a:r>
              <a:rPr lang="en-US" dirty="0"/>
              <a:t> in the underlying code system (e.g. SNOMED CT)</a:t>
            </a:r>
            <a:endParaRPr lang="en-CA" dirty="0"/>
          </a:p>
          <a:p>
            <a:r>
              <a:rPr lang="en-CA" dirty="0"/>
              <a:t>Returns one of four possible codes:</a:t>
            </a:r>
          </a:p>
          <a:p>
            <a:pPr lvl="1"/>
            <a:r>
              <a:rPr lang="en-CA" dirty="0"/>
              <a:t>equivalent, subsumes, subsumed-by, and not-subsumed</a:t>
            </a:r>
          </a:p>
          <a:p>
            <a:r>
              <a:rPr lang="en-CA" dirty="0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8962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http://tx.fhir.org/r3/CodeSystem/$subsumes?system=http://snomed.info/sct&amp;codeA=235856003&amp;codeB=3738000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6119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573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3429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3553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http://its.patientsfirst.org.nz/RestService.svc/Terminz/ConceptMap/$translate?system=http://hl7.org/fhir/address-use&amp;code=home&amp;source=http://hl7.org/fhir/ValueSet/address-use&amp;target=http://terminology.hl7.org/ValueSet/v3-AddressUse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http://its.patientsfirst.org.nz/RestService.svc/Terminz/ConceptMap?source=http://hl7.org/fhir/ValueSet/address-use&amp;target=http://terminology.hl7.org/ValueSet/v3-AddressUse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8667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GB" dirty="0"/>
              <a:t>Paging</a:t>
            </a:r>
          </a:p>
          <a:p>
            <a:pPr lvl="1"/>
            <a:r>
              <a:rPr lang="en-GB" dirty="0"/>
              <a:t>Search results can be paged</a:t>
            </a:r>
          </a:p>
          <a:p>
            <a:pPr lvl="2"/>
            <a:r>
              <a:rPr lang="en-GB" dirty="0"/>
              <a:t>http://hl7.org/</a:t>
            </a:r>
            <a:r>
              <a:rPr lang="en-GB" dirty="0" err="1"/>
              <a:t>fhir</a:t>
            </a:r>
            <a:r>
              <a:rPr lang="en-GB" dirty="0"/>
              <a:t>/</a:t>
            </a:r>
            <a:r>
              <a:rPr lang="en-GB" dirty="0" err="1"/>
              <a:t>search.html</a:t>
            </a:r>
            <a:r>
              <a:rPr lang="en-GB" dirty="0"/>
              <a:t>, see the _count parameter</a:t>
            </a:r>
          </a:p>
          <a:p>
            <a:pPr lvl="1"/>
            <a:r>
              <a:rPr lang="en-GB" dirty="0"/>
              <a:t>$expand results have a separate paging mechanism (count, offset)</a:t>
            </a:r>
          </a:p>
          <a:p>
            <a:r>
              <a:rPr lang="en-GB" dirty="0"/>
              <a:t>May improve performance by requesting specific elements</a:t>
            </a:r>
          </a:p>
          <a:p>
            <a:pPr lvl="1"/>
            <a:r>
              <a:rPr lang="en-GB" dirty="0"/>
              <a:t>‘</a:t>
            </a:r>
            <a:r>
              <a:rPr lang="en-GB" dirty="0" err="1"/>
              <a:t>includeDefinition</a:t>
            </a:r>
            <a:r>
              <a:rPr lang="en-GB" dirty="0"/>
              <a:t>’ or ‘</a:t>
            </a:r>
            <a:r>
              <a:rPr lang="en-GB" dirty="0" err="1"/>
              <a:t>includeDesignations</a:t>
            </a:r>
            <a:r>
              <a:rPr lang="en-GB" dirty="0"/>
              <a:t>’ on $expand</a:t>
            </a:r>
          </a:p>
          <a:p>
            <a:pPr lvl="1"/>
            <a:r>
              <a:rPr lang="en-GB" dirty="0"/>
              <a:t>‘property’ to specify which properties to return on $lookup</a:t>
            </a:r>
          </a:p>
          <a:p>
            <a:pPr lvl="1"/>
            <a:r>
              <a:rPr lang="en-GB" dirty="0"/>
              <a:t>‘_elements’ to request specific elements to be returned on search/read operation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5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Batch Processing</a:t>
            </a:r>
          </a:p>
          <a:p>
            <a:pPr lvl="1"/>
            <a:r>
              <a:rPr lang="en-GB" dirty="0"/>
              <a:t>Many terminology operations are small</a:t>
            </a:r>
          </a:p>
          <a:p>
            <a:pPr lvl="1"/>
            <a:r>
              <a:rPr lang="en-GB" dirty="0"/>
              <a:t>It maybe more efficient to send them as a batch and deal with the result when it comes back</a:t>
            </a:r>
          </a:p>
          <a:p>
            <a:pPr lvl="2"/>
            <a:r>
              <a:rPr lang="en-GB" dirty="0">
                <a:hlinkClick r:id="rId2"/>
              </a:rPr>
              <a:t>http://hl7.org/fhir/http.html#transaction</a:t>
            </a:r>
            <a:endParaRPr lang="en-GB" dirty="0"/>
          </a:p>
          <a:p>
            <a:r>
              <a:rPr lang="en-GB" dirty="0"/>
              <a:t>Manage content types (Content-Type, Accept, _format)</a:t>
            </a:r>
          </a:p>
          <a:p>
            <a:pPr lvl="1"/>
            <a:r>
              <a:rPr lang="en-GB" dirty="0"/>
              <a:t>JSON or XML</a:t>
            </a:r>
          </a:p>
          <a:p>
            <a:r>
              <a:rPr lang="en-GB" dirty="0"/>
              <a:t>Accept-Encoding: </a:t>
            </a:r>
            <a:r>
              <a:rPr lang="en-GB" dirty="0" err="1"/>
              <a:t>gzip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965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BCB4DC-2F12-A34C-A873-FDD32F25B375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87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954188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3970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2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 (Previous)?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you override the core FHIR terminology bindings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you represent complex SNOMED expressions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about SNOMED CT qualifiers in FHIR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45700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Analyzing</a:t>
            </a:r>
            <a:r>
              <a:rPr lang="en-GB" dirty="0"/>
              <a:t> or validating coded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Choose or define the code systems and value sets</a:t>
            </a:r>
          </a:p>
          <a:p>
            <a:r>
              <a:rPr lang="en-GB" dirty="0"/>
              <a:t>Use $validate-code to check whether the codes are valid in your context, and whether the display text is correct</a:t>
            </a:r>
          </a:p>
          <a:p>
            <a:pPr lvl="1"/>
            <a:r>
              <a:rPr lang="en-GB" dirty="0"/>
              <a:t>Clinical systems often allow users to change the display term</a:t>
            </a:r>
          </a:p>
          <a:p>
            <a:r>
              <a:rPr lang="en-GB" dirty="0"/>
              <a:t>Use $translate to map local or non-standard coded data to the standard code systems / value sets for analysis</a:t>
            </a:r>
          </a:p>
          <a:p>
            <a:r>
              <a:rPr lang="en-GB" dirty="0"/>
              <a:t>You may want to use an inline </a:t>
            </a:r>
            <a:r>
              <a:rPr lang="en-GB" dirty="0" err="1"/>
              <a:t>ValueSet</a:t>
            </a:r>
            <a:r>
              <a:rPr lang="en-GB" dirty="0"/>
              <a:t> with $subsumes or $validate-code (or $closure) for categorizing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753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4406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26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44263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C6-BE69-104A-9BE2-0477C4E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 and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DF25-9666-C644-BEF9-89CD22006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Has this </a:t>
            </a:r>
            <a:r>
              <a:rPr lang="en-US" dirty="0"/>
              <a:t>answered </a:t>
            </a:r>
            <a:r>
              <a:rPr lang="en-US" b="1" dirty="0"/>
              <a:t>your</a:t>
            </a:r>
            <a:r>
              <a:rPr lang="en-US" dirty="0"/>
              <a:t> questions?</a:t>
            </a:r>
          </a:p>
          <a:p>
            <a:pPr lvl="1"/>
            <a:r>
              <a:rPr lang="en-US" dirty="0"/>
              <a:t>Let’s review the list</a:t>
            </a:r>
          </a:p>
          <a:p>
            <a:r>
              <a:rPr lang="en-US" dirty="0"/>
              <a:t>How do </a:t>
            </a:r>
            <a:r>
              <a:rPr lang="en-US" b="1" dirty="0"/>
              <a:t>you</a:t>
            </a:r>
            <a:r>
              <a:rPr lang="en-US" dirty="0"/>
              <a:t> expect to use terminology and terminology services in </a:t>
            </a:r>
            <a:r>
              <a:rPr lang="en-US" b="1" dirty="0"/>
              <a:t>your</a:t>
            </a:r>
            <a:r>
              <a:rPr lang="en-US" dirty="0"/>
              <a:t> applications?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F1BA-88D4-D648-97DB-3305029E3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8070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A64908-3E27-B748-8DF1-374D27D4CDAB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95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http://fhirtest.uhn.ca/home?serverId=home_21&amp;pretty=true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http://fhirtest.uhn.ca/home?serverId=home_r4&amp;pretty=true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https://ontoserver.csiro.au/stu3-latest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http://its.patientsfirst.org.nz/RestService.svc/Terminz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2560</TotalTime>
  <Words>5701</Words>
  <Application>Microsoft Macintosh PowerPoint</Application>
  <PresentationFormat>On-screen Show (16:9)</PresentationFormat>
  <Paragraphs>744</Paragraphs>
  <Slides>109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3" baseType="lpstr">
      <vt:lpstr>Arial</vt:lpstr>
      <vt:lpstr>Calibri</vt:lpstr>
      <vt:lpstr>Wingdings</vt:lpstr>
      <vt:lpstr>Office Theme</vt:lpstr>
      <vt:lpstr>Understanding and Using Terminology in HL7 FHIR</vt:lpstr>
      <vt:lpstr>This presentation</vt:lpstr>
      <vt:lpstr>Who am I?</vt:lpstr>
      <vt:lpstr>Who Are You?</vt:lpstr>
      <vt:lpstr>Who Are You?</vt:lpstr>
      <vt:lpstr>What Are Your Questions?</vt:lpstr>
      <vt:lpstr>What Are Your Questions (Previous)?</vt:lpstr>
      <vt:lpstr>What Are Your Questions (Previous)?</vt:lpstr>
      <vt:lpstr>What Are Your Questions (Previous)?</vt:lpstr>
      <vt:lpstr>Tutorial Learning Objectives</vt:lpstr>
      <vt:lpstr>Tutorial Learning Objectives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OID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CODE SYSTEM resource</vt:lpstr>
      <vt:lpstr>CodeSystem</vt:lpstr>
      <vt:lpstr>CodeSystem</vt:lpstr>
      <vt:lpstr>CodeSystem (UML)</vt:lpstr>
      <vt:lpstr>Code system definition example</vt:lpstr>
      <vt:lpstr>Value Set Resource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ExpansionProfile</vt:lpstr>
      <vt:lpstr>Tutorial Learning Objectives</vt:lpstr>
      <vt:lpstr>Tutorial Learning Objectives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Tutorial Learning Objectives</vt:lpstr>
      <vt:lpstr>Tutorial Learning Objectives (cont.)</vt:lpstr>
      <vt:lpstr>Final Questions and Answers 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$find-matches (formerly $compose)</vt:lpstr>
      <vt:lpstr>Closure – why do we need it?</vt:lpstr>
      <vt:lpstr>Closure – the problem and the FHIR approach</vt:lpstr>
      <vt:lpstr>$closure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57</cp:revision>
  <dcterms:created xsi:type="dcterms:W3CDTF">2019-05-01T16:23:47Z</dcterms:created>
  <dcterms:modified xsi:type="dcterms:W3CDTF">2019-05-09T01:59:54Z</dcterms:modified>
</cp:coreProperties>
</file>